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sldIdLst>
    <p:sldId id="256" r:id="rId5"/>
    <p:sldId id="257" r:id="rId6"/>
    <p:sldId id="260" r:id="rId7"/>
    <p:sldId id="262" r:id="rId8"/>
    <p:sldId id="265" r:id="rId9"/>
    <p:sldId id="267" r:id="rId10"/>
    <p:sldId id="272" r:id="rId11"/>
    <p:sldId id="269" r:id="rId12"/>
    <p:sldId id="273" r:id="rId13"/>
    <p:sldId id="274" r:id="rId14"/>
    <p:sldId id="277" r:id="rId15"/>
    <p:sldId id="263" r:id="rId16"/>
    <p:sldId id="275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9728C5-3A11-4654-9BE7-325C7D899495}" v="147" dt="2022-05-01T17:06:51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88" d="100"/>
          <a:sy n="188" d="100"/>
        </p:scale>
        <p:origin x="514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gif>
</file>

<file path=ppt/media/image12.gif>
</file>

<file path=ppt/media/image13.gif>
</file>

<file path=ppt/media/image14.jpeg>
</file>

<file path=ppt/media/image15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EBCBF-3066-3742-B098-2C74D3937727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9B60E-CDF9-3F45-BCC2-D756A03AEF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6948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024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/>
              <a:t>Nvidia </a:t>
            </a:r>
            <a:r>
              <a:rPr lang="de-AT" err="1"/>
              <a:t>Jetson</a:t>
            </a:r>
            <a:r>
              <a:rPr lang="de-AT"/>
              <a:t> AGX ist ein </a:t>
            </a:r>
            <a:r>
              <a:rPr lang="de-AT" err="1"/>
              <a:t>rechner</a:t>
            </a:r>
            <a:r>
              <a:rPr lang="de-AT"/>
              <a:t> Modul der in der Industrie für Autonome </a:t>
            </a:r>
            <a:r>
              <a:rPr lang="de-AT" err="1"/>
              <a:t>systeme</a:t>
            </a:r>
            <a:r>
              <a:rPr lang="de-AT"/>
              <a:t> verwendet wird.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9882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466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5214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 Weiterentwicklung ist für uns ein großes Thema und wir haben das RC-Auto dafür ausgelegt elektronisch weiterhin zu modifizieren.</a:t>
            </a:r>
          </a:p>
          <a:p>
            <a:endParaRPr lang="de-DE"/>
          </a:p>
          <a:p>
            <a:r>
              <a:rPr lang="de-DE"/>
              <a:t>Unsere Pläne beinhalten </a:t>
            </a:r>
            <a:r>
              <a:rPr lang="de-DE" err="1"/>
              <a:t>u.a</a:t>
            </a:r>
            <a:r>
              <a:rPr lang="de-DE"/>
              <a:t> die elektronische Überwachung von Batterie und Motor und Systeme, die in einem Fehlerfall das System Elektronisch abschalten.</a:t>
            </a:r>
          </a:p>
          <a:p>
            <a:r>
              <a:rPr lang="de-DE" err="1"/>
              <a:t>Ausserdem</a:t>
            </a:r>
            <a:r>
              <a:rPr lang="de-DE"/>
              <a:t> möchten wir Sensoren einbauen um verschiedenste Fahrassistenzsysteme dafür zu Programmieren.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8810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Unsere Sicherheitssysteme bestehen </a:t>
            </a:r>
            <a:r>
              <a:rPr lang="de-DE" err="1"/>
              <a:t>u.a</a:t>
            </a:r>
            <a:r>
              <a:rPr lang="de-DE"/>
              <a:t> aus Batterien... Motor u. </a:t>
            </a:r>
            <a:r>
              <a:rPr lang="de-DE" err="1"/>
              <a:t>esc</a:t>
            </a:r>
            <a:r>
              <a:rPr lang="de-DE"/>
              <a:t>. ...</a:t>
            </a:r>
          </a:p>
          <a:p>
            <a:r>
              <a:rPr lang="de-DE"/>
              <a:t>Und </a:t>
            </a:r>
            <a:r>
              <a:rPr lang="de-DE" err="1"/>
              <a:t>sensoren</a:t>
            </a:r>
            <a:r>
              <a:rPr lang="de-DE"/>
              <a:t> für </a:t>
            </a:r>
            <a:r>
              <a:rPr lang="de-DE" err="1"/>
              <a:t>fahrassitenzsysteme</a:t>
            </a:r>
            <a:endParaRPr lang="de-DE"/>
          </a:p>
          <a:p>
            <a:endParaRPr lang="de-DE"/>
          </a:p>
          <a:p>
            <a:r>
              <a:rPr lang="de-DE"/>
              <a:t>Mit der Drehzahl können wir </a:t>
            </a:r>
            <a:r>
              <a:rPr lang="de-DE" err="1"/>
              <a:t>geschwindigkeit</a:t>
            </a:r>
            <a:r>
              <a:rPr lang="de-DE"/>
              <a:t> und </a:t>
            </a:r>
            <a:r>
              <a:rPr lang="de-DE" err="1"/>
              <a:t>beschleunigung</a:t>
            </a:r>
            <a:r>
              <a:rPr lang="de-DE"/>
              <a:t> errechnen und mit </a:t>
            </a:r>
            <a:r>
              <a:rPr lang="de-DE" err="1"/>
              <a:t>beschleuniguns</a:t>
            </a:r>
            <a:r>
              <a:rPr lang="de-DE"/>
              <a:t> </a:t>
            </a:r>
            <a:r>
              <a:rPr lang="de-DE" err="1"/>
              <a:t>sensoren</a:t>
            </a:r>
            <a:r>
              <a:rPr lang="de-DE"/>
              <a:t> überprüfen.</a:t>
            </a:r>
          </a:p>
          <a:p>
            <a:r>
              <a:rPr lang="de-DE"/>
              <a:t>Das ist einer der </a:t>
            </a:r>
            <a:r>
              <a:rPr lang="de-DE" err="1"/>
              <a:t>methoden</a:t>
            </a:r>
            <a:r>
              <a:rPr lang="de-DE"/>
              <a:t> wie wir die Position des Autos errechnen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8810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Wir haben auch an die </a:t>
            </a:r>
            <a:r>
              <a:rPr lang="de-DE" err="1"/>
              <a:t>erweiterbarkeit</a:t>
            </a:r>
            <a:r>
              <a:rPr lang="de-DE"/>
              <a:t> gedacht und haben dafür unser eigenes </a:t>
            </a:r>
            <a:r>
              <a:rPr lang="de-DE" err="1"/>
              <a:t>mounting</a:t>
            </a:r>
            <a:r>
              <a:rPr lang="de-DE"/>
              <a:t> </a:t>
            </a:r>
            <a:r>
              <a:rPr lang="de-DE" err="1"/>
              <a:t>system</a:t>
            </a:r>
            <a:r>
              <a:rPr lang="de-DE"/>
              <a:t> entwickelt.</a:t>
            </a:r>
          </a:p>
          <a:p>
            <a:r>
              <a:rPr lang="de-DE"/>
              <a:t>*zeigt auf </a:t>
            </a:r>
            <a:r>
              <a:rPr lang="de-DE" err="1"/>
              <a:t>plattform</a:t>
            </a:r>
            <a:r>
              <a:rPr lang="de-DE"/>
              <a:t>* dieses Teil lässt sich auf/abstecken und hat </a:t>
            </a:r>
            <a:r>
              <a:rPr lang="de-DE" err="1"/>
              <a:t>slots</a:t>
            </a:r>
            <a:r>
              <a:rPr lang="de-DE"/>
              <a:t> um verschiedenste </a:t>
            </a:r>
            <a:r>
              <a:rPr lang="de-DE" err="1"/>
              <a:t>module</a:t>
            </a:r>
            <a:r>
              <a:rPr lang="de-DE"/>
              <a:t> aufzuschrauben wie z.B.:</a:t>
            </a:r>
          </a:p>
          <a:p>
            <a:r>
              <a:rPr lang="de-DE"/>
              <a:t>Kameras und Lidar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Diese Module können mit einem Arduino </a:t>
            </a:r>
            <a:r>
              <a:rPr lang="de-DE" err="1"/>
              <a:t>mikroprozessor</a:t>
            </a:r>
            <a:r>
              <a:rPr lang="de-DE"/>
              <a:t> voneinander unterschieden werden, damit können wir verschiedenste variablen vom </a:t>
            </a:r>
            <a:r>
              <a:rPr lang="de-DE" err="1"/>
              <a:t>system</a:t>
            </a:r>
            <a:r>
              <a:rPr lang="de-DE"/>
              <a:t> ändern...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Mit dieser Erweiterbarkeit möchten wir das </a:t>
            </a:r>
            <a:r>
              <a:rPr lang="de-DE" err="1"/>
              <a:t>auto</a:t>
            </a:r>
            <a:r>
              <a:rPr lang="de-DE"/>
              <a:t> autonom fahren lassen, um das zu erreichen habe ich diese </a:t>
            </a:r>
            <a:r>
              <a:rPr lang="de-DE" err="1"/>
              <a:t>aufgabe</a:t>
            </a:r>
            <a:r>
              <a:rPr lang="de-DE"/>
              <a:t> in verschieden aufgeteilt</a:t>
            </a:r>
          </a:p>
          <a:p>
            <a:endParaRPr lang="de-DE"/>
          </a:p>
          <a:p>
            <a:r>
              <a:rPr lang="de-DE"/>
              <a:t>Unsere Ziele sind:</a:t>
            </a:r>
          </a:p>
          <a:p>
            <a:r>
              <a:rPr lang="de-DE"/>
              <a:t>-Mit dem Lidar Sensor eine vollständige Karte der HTL erstellen (</a:t>
            </a:r>
            <a:r>
              <a:rPr lang="de-DE" err="1"/>
              <a:t>google</a:t>
            </a:r>
            <a:r>
              <a:rPr lang="de-DE"/>
              <a:t> </a:t>
            </a:r>
            <a:r>
              <a:rPr lang="de-DE" err="1"/>
              <a:t>cartographer</a:t>
            </a:r>
            <a:r>
              <a:rPr lang="de-DE"/>
              <a:t> API)</a:t>
            </a:r>
          </a:p>
          <a:p>
            <a:r>
              <a:rPr lang="de-DE"/>
              <a:t>-Mit den Kartendaten ein System erstellen mit dem sich das Auto errechnen kann wo es sich im Gebäude befindet.</a:t>
            </a:r>
          </a:p>
          <a:p>
            <a:r>
              <a:rPr lang="de-DE"/>
              <a:t>-Menschen und andere Hindernisse in </a:t>
            </a:r>
            <a:r>
              <a:rPr lang="de-DE" err="1"/>
              <a:t>echtzeit</a:t>
            </a:r>
            <a:r>
              <a:rPr lang="de-DE"/>
              <a:t> erkennen</a:t>
            </a:r>
          </a:p>
          <a:p>
            <a:r>
              <a:rPr lang="de-DE"/>
              <a:t>-Eine Route in der HTL automatisch erstellen (RRT </a:t>
            </a:r>
            <a:r>
              <a:rPr lang="de-DE" err="1"/>
              <a:t>Pathfinding</a:t>
            </a:r>
            <a:r>
              <a:rPr lang="de-DE"/>
              <a:t>)</a:t>
            </a:r>
          </a:p>
          <a:p>
            <a:r>
              <a:rPr lang="de-DE"/>
              <a:t>-Das Auto völlig autonom eine Route abfahren lassen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8810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Damit unser RC-Auto selbst fahren kann habe ich dieses ziel in kleinere punkte unterteilt</a:t>
            </a:r>
          </a:p>
          <a:p>
            <a:r>
              <a:rPr lang="de-DE" dirty="0"/>
              <a:t>Um diese besser zu veranschaulichen habe ich ein paar </a:t>
            </a:r>
            <a:r>
              <a:rPr lang="de-DE" dirty="0" err="1"/>
              <a:t>grafiken</a:t>
            </a:r>
            <a:r>
              <a:rPr lang="de-DE" dirty="0"/>
              <a:t> wie die einzelnen schritte aussehen könnten</a:t>
            </a:r>
          </a:p>
          <a:p>
            <a:r>
              <a:rPr lang="de-DE" dirty="0"/>
              <a:t>-Mit dem Lidar Sensor eine vollständige Karte der HTL erstellen (</a:t>
            </a:r>
            <a:r>
              <a:rPr lang="de-DE" dirty="0" err="1"/>
              <a:t>google</a:t>
            </a:r>
            <a:r>
              <a:rPr lang="de-DE" dirty="0"/>
              <a:t> </a:t>
            </a:r>
            <a:r>
              <a:rPr lang="de-DE" dirty="0" err="1"/>
              <a:t>cartographer</a:t>
            </a:r>
            <a:r>
              <a:rPr lang="de-DE" dirty="0"/>
              <a:t> API) das könnte z.B. so aussehen (1 </a:t>
            </a:r>
            <a:r>
              <a:rPr lang="de-DE" dirty="0" err="1"/>
              <a:t>animation</a:t>
            </a:r>
            <a:r>
              <a:rPr lang="de-DE" dirty="0"/>
              <a:t>)</a:t>
            </a:r>
          </a:p>
          <a:p>
            <a:r>
              <a:rPr lang="de-DE" dirty="0"/>
              <a:t>-Mit den Kartendaten ein System erstellen mit dem sich das Auto errechnen kann wo es sich im Gebäude befindet. </a:t>
            </a:r>
            <a:r>
              <a:rPr lang="de-DE" dirty="0">
                <a:sym typeface="Wingdings" panose="05000000000000000000" pitchFamily="2" charset="2"/>
              </a:rPr>
              <a:t> (2 </a:t>
            </a:r>
            <a:r>
              <a:rPr lang="de-DE" dirty="0" err="1">
                <a:sym typeface="Wingdings" panose="05000000000000000000" pitchFamily="2" charset="2"/>
              </a:rPr>
              <a:t>animation</a:t>
            </a:r>
            <a:r>
              <a:rPr lang="de-DE" dirty="0">
                <a:sym typeface="Wingdings" panose="05000000000000000000" pitchFamily="2" charset="2"/>
              </a:rPr>
              <a:t>)</a:t>
            </a:r>
            <a:endParaRPr lang="de-DE" dirty="0"/>
          </a:p>
          <a:p>
            <a:r>
              <a:rPr lang="de-DE" dirty="0"/>
              <a:t>-Menschen und andere Hindernisse in </a:t>
            </a:r>
            <a:r>
              <a:rPr lang="de-DE" dirty="0" err="1"/>
              <a:t>echtzeit</a:t>
            </a:r>
            <a:r>
              <a:rPr lang="de-DE" dirty="0"/>
              <a:t> erkennen </a:t>
            </a:r>
          </a:p>
          <a:p>
            <a:r>
              <a:rPr lang="de-DE" dirty="0"/>
              <a:t>-Eine Route in der HTL automatisch erstellen (RRT </a:t>
            </a:r>
            <a:r>
              <a:rPr lang="de-DE" dirty="0" err="1"/>
              <a:t>Pathfinding</a:t>
            </a:r>
            <a:r>
              <a:rPr lang="de-DE" dirty="0"/>
              <a:t>) </a:t>
            </a:r>
            <a:r>
              <a:rPr lang="de-DE" dirty="0">
                <a:sym typeface="Wingdings" panose="05000000000000000000" pitchFamily="2" charset="2"/>
              </a:rPr>
              <a:t> (3 </a:t>
            </a:r>
            <a:r>
              <a:rPr lang="de-DE" dirty="0" err="1">
                <a:sym typeface="Wingdings" panose="05000000000000000000" pitchFamily="2" charset="2"/>
              </a:rPr>
              <a:t>animation</a:t>
            </a:r>
            <a:r>
              <a:rPr lang="de-DE" dirty="0">
                <a:sym typeface="Wingdings" panose="05000000000000000000" pitchFamily="2" charset="2"/>
              </a:rPr>
              <a:t>)</a:t>
            </a:r>
            <a:endParaRPr lang="de-DE" dirty="0"/>
          </a:p>
          <a:p>
            <a:r>
              <a:rPr lang="de-DE" dirty="0"/>
              <a:t>-Das Auto völlig autonom eine Route abfahren lassen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135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B60E-CDF9-3F45-BCC2-D756A03AEF1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5467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D5EBA3-5F1F-49E3-8282-A475C3B9A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F1EF71A-B547-4508-AD45-43BD0D8E5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F792B3-D59E-42C8-87F9-893F26B41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D7CAF4-2BDA-41B4-98AF-6FFDCE559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D133B3-6A74-49C9-A613-176921D0C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696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7F9279-B7DD-4591-B2DF-B9A6F5D08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C405C15-4D6E-4C7A-90FD-7C0D9D6045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3F41EC-8401-4C78-A412-30AD6925C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F1604D-2C3D-4034-BB6A-8D7D7887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ECA725-7319-4EE4-AE1A-7FC53ADAB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312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9FD25E4-FCBE-4956-9884-C5EC977DF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E6655C8-06D7-4E22-AB30-A45FDFDB4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EA5B05-D189-4AD2-AC78-E0AEF925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5DE782-E988-4925-AFFD-F4822B25C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E0452B-55B0-4D1B-9E7E-1BA2AC69C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4742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5F7C02-3571-455A-82D7-62B8B4368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53AD35-105C-4D97-B4CC-CD4EC3387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AD38F6-390F-4232-B5B4-86B6BAD82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70F8D7-C989-4113-9269-33502587B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94340B-C675-4370-B80F-757B91D39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7426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B75CA4-3AEA-42D2-AE46-2D04794BA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595F43-BC56-4592-82F5-F4F9EF45C3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FDB459-82D5-471B-869F-DE69687B4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58670F-2DA4-41DB-B19D-958DAF66B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A6C668-B9DC-42B2-B371-7FE401FF9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1429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908B3-8062-420B-AFCE-C2D8CB566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215270-E7F0-4BD9-9BCB-3D90CEF36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A541BA-3C04-4855-B467-A790220ED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AAC45B3-A8A6-4686-85CB-96C0005D8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F5407BB-2B29-4E80-A629-CB182D48B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9CFB9E-0254-41F8-8F6A-F7F431517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1257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49DD47-469B-4291-988E-CF6B4F348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26FFCB9-A2D7-43C0-AD77-25734555E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AAC2AD-B09D-49B1-85AE-A27F0E1C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7FB861A-17DD-4812-BF6A-4CA55AD322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4A7FA6A-A872-46AB-A703-AAC6E5FB4C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82D47B9-8DEA-44AE-9147-90838F7CA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8AB4E75-9692-45EF-BC96-F32727032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EFA83B8-F696-404B-9866-8AA5FC27C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6408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58E505-D57A-4F8F-955A-311045122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A58A45E-59B7-45F6-8684-96ADE1DB1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B592392-E43C-4A4E-9B6C-5E491D0E3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B8FB8FD-0B3F-459F-8DDB-079102D8F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2282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CE5ED2C-E01C-4EEE-BBC3-BBE38DA36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B862A0-F076-4C74-9CBE-3614AE7D9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14DC222-6690-4CC7-9331-7CA0B0DE8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0203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F4CE38-2BD9-4648-917D-0D573259E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34F1EE-89EE-419E-B826-9A1E96693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9F5D070-B00F-4DAD-A40C-2EC6C0FE60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FC7D997-9AFC-4287-A073-D7069BBD4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7515B74-0ABF-4D7D-99A7-7E1DA560E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B8D831-AE27-483E-87A7-99B6A2A92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8691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61B258-552B-4955-8245-24840B67B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78B076A-C92E-4B58-812A-3500C6A8D1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CC68264-C4D6-4299-A97D-78A7CEB0A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692E3AE-701F-45A0-94EF-1BC330892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9F55B2D-AC57-4202-A046-EEB66328D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C86B6D-5A85-49D5-957F-8F6809F0B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1599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B798138-9ED6-451C-9CF9-A2E049554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65E922-7880-45BE-8200-13673494C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E5567F-D565-444D-B78D-3955CA6102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8BE2C-F3B2-C841-9D55-886F1759603D}" type="datetimeFigureOut">
              <a:rPr lang="de-DE" smtClean="0"/>
              <a:t>01.05.2022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1489EE-B6A5-49C1-A84A-ADD65FFFC4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73E6A3-C611-4616-AAF0-0D526D25A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11611-C2E2-BA43-BBAA-7CBDE0C6BA9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4809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p14:dur="0">
        <p14:honeycomb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VisualComputingInstitute/2D_lidar_person_detection" TargetMode="External"/><Relationship Id="rId3" Type="http://schemas.openxmlformats.org/officeDocument/2006/relationships/image" Target="../media/image10.jpeg"/><Relationship Id="rId7" Type="http://schemas.openxmlformats.org/officeDocument/2006/relationships/hyperlink" Target="https://google-cartographer-ros.readthedocs.io/en/latest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image" Target="../media/image11.gif"/><Relationship Id="rId9" Type="http://schemas.openxmlformats.org/officeDocument/2006/relationships/hyperlink" Target="https://www.google.com/url?sa=i&amp;url=https%3A%2F%2Fgfycat.com%2Fpoisedflakycanine&amp;psig=AOvVaw3D2JY7o0msD-yo3RXMSHQl&amp;ust=1650956549139000&amp;source=images&amp;cd=vfe&amp;ved=0CAwQjRxqFwoTCKj-0MfSrvcCFQAAAAAdAAAAABAr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7021202-BABE-1D48-86C0-145730C6B83F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7E46356-56EE-1B4F-B9A5-16C90EE7CC99}"/>
              </a:ext>
            </a:extLst>
          </p:cNvPr>
          <p:cNvSpPr txBox="1"/>
          <p:nvPr/>
        </p:nvSpPr>
        <p:spPr>
          <a:xfrm>
            <a:off x="5155379" y="1065862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>
              <a:solidFill>
                <a:srgbClr val="FFFFFF"/>
              </a:solidFill>
            </a:endParaRPr>
          </a:p>
        </p:txBody>
      </p:sp>
      <p:pic>
        <p:nvPicPr>
          <p:cNvPr id="4" name="Animation_Body_1.16">
            <a:hlinkClick r:id="" action="ppaction://media"/>
            <a:extLst>
              <a:ext uri="{FF2B5EF4-FFF2-40B4-BE49-F238E27FC236}">
                <a16:creationId xmlns:a16="http://schemas.microsoft.com/office/drawing/2014/main" id="{1EA65DC5-0850-4E2D-AE6B-AC863A57287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000"/>
                </p14:media>
              </p:ext>
            </p:extLst>
          </p:nvPr>
        </p:nvPicPr>
        <p:blipFill>
          <a:blip r:embed="rId6">
            <a:lum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1A55F3C-2C9E-4331-8D6A-88FC9D32E8F5}"/>
              </a:ext>
            </a:extLst>
          </p:cNvPr>
          <p:cNvSpPr/>
          <p:nvPr/>
        </p:nvSpPr>
        <p:spPr>
          <a:xfrm>
            <a:off x="-133351" y="-167641"/>
            <a:ext cx="12458700" cy="719328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 </a:t>
            </a:r>
            <a:endParaRPr lang="de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2E34008-1E04-443E-ADE4-6D656AAB9F67}"/>
              </a:ext>
            </a:extLst>
          </p:cNvPr>
          <p:cNvSpPr txBox="1"/>
          <p:nvPr/>
        </p:nvSpPr>
        <p:spPr>
          <a:xfrm>
            <a:off x="4469897" y="2705724"/>
            <a:ext cx="32522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RC-Car</a:t>
            </a:r>
            <a:endParaRPr lang="de-AT" sz="8800"/>
          </a:p>
        </p:txBody>
      </p:sp>
    </p:spTree>
    <p:extLst>
      <p:ext uri="{BB962C8B-B14F-4D97-AF65-F5344CB8AC3E}">
        <p14:creationId xmlns:p14="http://schemas.microsoft.com/office/powerpoint/2010/main" val="1604576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C1B7611-CDD3-4C21-BC68-3F4D3DE57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" y="6"/>
            <a:ext cx="12191978" cy="68579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 err="1">
                <a:solidFill>
                  <a:srgbClr val="FFFFFF"/>
                </a:solidFill>
                <a:cs typeface="Calibri Light"/>
              </a:rPr>
              <a:t>Erweiter</a:t>
            </a:r>
            <a:r>
              <a:rPr lang="de-AT" sz="4000">
                <a:solidFill>
                  <a:srgbClr val="FFFFFF"/>
                </a:solidFill>
                <a:cs typeface="Calibri Light"/>
              </a:rPr>
              <a:t>-barkeit</a:t>
            </a:r>
            <a:endParaRPr lang="de-DE" sz="4000">
              <a:solidFill>
                <a:srgbClr val="FFFFFF"/>
              </a:solidFill>
              <a:cs typeface="Calibri Light"/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Universell verwendbare Plattform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Lässt sich schnell 3D-drucken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Befestigungspunkte für Module wie z.B.: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Lidar Sensor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Kameras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Arduino für Erkennung der einzelnen Plattformen um ggf. das System anzupassen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Wenn Lidar Modul aufgesteckt, die maximale Geschwindigkeit auf 20km/h beschränken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Bei aufgestecktem Kameramodul dem Motor mehr Leistung geben.</a:t>
            </a:r>
          </a:p>
          <a:p>
            <a:pPr lvl="2"/>
            <a:endParaRPr lang="de-AT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2859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5C1B7611-CDD3-4C21-BC68-3F4D3DE57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2"/>
            <a:ext cx="12191980" cy="6857988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2B59583E-9B8C-44B4-BAD3-47492E054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49" y="616689"/>
            <a:ext cx="11917102" cy="5262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C3D53A30-AD52-4828-9322-C3EA69A13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270" y="658459"/>
            <a:ext cx="8619460" cy="554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RRT* Algorithm Illustrative Example GIF | Gfycat">
            <a:extLst>
              <a:ext uri="{FF2B5EF4-FFF2-40B4-BE49-F238E27FC236}">
                <a16:creationId xmlns:a16="http://schemas.microsoft.com/office/drawing/2014/main" id="{C9AE3EAA-013F-46CB-A92E-BBE373F07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105" y="587336"/>
            <a:ext cx="7577770" cy="5683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5C4893D4-B616-4655-99F4-92C9054BBBF1}"/>
              </a:ext>
            </a:extLst>
          </p:cNvPr>
          <p:cNvSpPr txBox="1"/>
          <p:nvPr/>
        </p:nvSpPr>
        <p:spPr>
          <a:xfrm>
            <a:off x="137409" y="6344519"/>
            <a:ext cx="6667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1200"/>
              <a:t>Quelle: </a:t>
            </a:r>
            <a:r>
              <a:rPr lang="de-AT" sz="1200">
                <a:hlinkClick r:id="rId7"/>
              </a:rPr>
              <a:t>https://google-cartographer-ros.readthedocs.io/en/latest/</a:t>
            </a:r>
            <a:endParaRPr lang="de-AT" sz="1200"/>
          </a:p>
          <a:p>
            <a:r>
              <a:rPr lang="de-AT" sz="1200"/>
              <a:t>Google </a:t>
            </a:r>
            <a:r>
              <a:rPr lang="de-AT" sz="1200" err="1"/>
              <a:t>Cartographer</a:t>
            </a:r>
            <a:r>
              <a:rPr lang="de-AT" sz="1200"/>
              <a:t> API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3008509-CCFE-403C-98FA-E091EA6E965F}"/>
              </a:ext>
            </a:extLst>
          </p:cNvPr>
          <p:cNvSpPr txBox="1"/>
          <p:nvPr/>
        </p:nvSpPr>
        <p:spPr>
          <a:xfrm>
            <a:off x="137409" y="6344491"/>
            <a:ext cx="92489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1200"/>
              <a:t>Quelle: </a:t>
            </a:r>
            <a:r>
              <a:rPr lang="de-AT" sz="1200">
                <a:hlinkClick r:id="rId8"/>
              </a:rPr>
              <a:t>https://github.com/VisualComputingInstitute/2D_lidar_person_detection</a:t>
            </a:r>
            <a:endParaRPr lang="de-AT" sz="120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72E4B16-E840-4B49-8243-5687196C02DA}"/>
              </a:ext>
            </a:extLst>
          </p:cNvPr>
          <p:cNvSpPr txBox="1"/>
          <p:nvPr/>
        </p:nvSpPr>
        <p:spPr>
          <a:xfrm>
            <a:off x="137409" y="6344490"/>
            <a:ext cx="96649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1200"/>
              <a:t>Quelle: </a:t>
            </a:r>
            <a:r>
              <a:rPr lang="de-AT" sz="1200">
                <a:hlinkClick r:id="rId9"/>
              </a:rPr>
              <a:t>gifcat.com</a:t>
            </a:r>
            <a:endParaRPr lang="de-AT" sz="1200"/>
          </a:p>
        </p:txBody>
      </p:sp>
    </p:spTree>
    <p:extLst>
      <p:ext uri="{BB962C8B-B14F-4D97-AF65-F5344CB8AC3E}">
        <p14:creationId xmlns:p14="http://schemas.microsoft.com/office/powerpoint/2010/main" val="833052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9" grpId="0"/>
      <p:bldP spid="19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A7454638-87B4-418E-A665-827845849D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sz="4000">
                <a:solidFill>
                  <a:srgbClr val="FFFFFF"/>
                </a:solidFill>
                <a:cs typeface="Calibri Light"/>
              </a:rPr>
              <a:t>Kooperation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  <a:cs typeface="Calibri"/>
              </a:rPr>
              <a:t>Unterstützung der Baukosten</a:t>
            </a:r>
          </a:p>
          <a:p>
            <a:r>
              <a:rPr lang="de-DE" sz="2000" dirty="0">
                <a:solidFill>
                  <a:srgbClr val="FFFFFF"/>
                </a:solidFill>
                <a:cs typeface="Calibri"/>
              </a:rPr>
              <a:t>Ermöglichung von weiteren Features</a:t>
            </a:r>
          </a:p>
          <a:p>
            <a:r>
              <a:rPr lang="de-DE" sz="2000" dirty="0">
                <a:solidFill>
                  <a:srgbClr val="FFFFFF"/>
                </a:solidFill>
                <a:cs typeface="Calibri"/>
              </a:rPr>
              <a:t>Promotion ihrer Firma</a:t>
            </a:r>
          </a:p>
          <a:p>
            <a:r>
              <a:rPr lang="de-DE" sz="2000" dirty="0" err="1">
                <a:solidFill>
                  <a:srgbClr val="FFFFFF"/>
                </a:solidFill>
                <a:cs typeface="Calibri"/>
              </a:rPr>
              <a:t>Social</a:t>
            </a:r>
            <a:r>
              <a:rPr lang="de-DE" sz="2000" dirty="0">
                <a:solidFill>
                  <a:srgbClr val="FFFFFF"/>
                </a:solidFill>
                <a:cs typeface="Calibri"/>
              </a:rPr>
              <a:t> Media </a:t>
            </a:r>
            <a:r>
              <a:rPr lang="de-DE" sz="2000" dirty="0" err="1">
                <a:solidFill>
                  <a:srgbClr val="FFFFFF"/>
                </a:solidFill>
                <a:cs typeface="Calibri"/>
              </a:rPr>
              <a:t>Presenz</a:t>
            </a:r>
            <a:r>
              <a:rPr lang="de-DE" sz="2000" dirty="0">
                <a:solidFill>
                  <a:srgbClr val="FFFFFF"/>
                </a:solidFill>
                <a:cs typeface="Calibri"/>
              </a:rPr>
              <a:t> (</a:t>
            </a:r>
            <a:r>
              <a:rPr lang="de-DE" sz="2000" dirty="0" err="1">
                <a:solidFill>
                  <a:srgbClr val="FFFFFF"/>
                </a:solidFill>
                <a:cs typeface="Calibri"/>
              </a:rPr>
              <a:t>Youtube</a:t>
            </a:r>
            <a:r>
              <a:rPr lang="de-DE" sz="2000" dirty="0">
                <a:solidFill>
                  <a:srgbClr val="FFFFFF"/>
                </a:solidFill>
                <a:cs typeface="Calibri"/>
              </a:rPr>
              <a:t>, Instagram, </a:t>
            </a:r>
            <a:r>
              <a:rPr lang="de-DE" sz="2000" dirty="0" err="1">
                <a:solidFill>
                  <a:srgbClr val="FFFFFF"/>
                </a:solidFill>
                <a:cs typeface="Calibri"/>
              </a:rPr>
              <a:t>Tik</a:t>
            </a:r>
            <a:r>
              <a:rPr lang="de-DE" sz="2000" dirty="0">
                <a:solidFill>
                  <a:srgbClr val="FFFFFF"/>
                </a:solidFill>
                <a:cs typeface="Calibri"/>
              </a:rPr>
              <a:t> </a:t>
            </a:r>
            <a:r>
              <a:rPr lang="de-DE" sz="2000" dirty="0" err="1">
                <a:solidFill>
                  <a:srgbClr val="FFFFFF"/>
                </a:solidFill>
                <a:cs typeface="Calibri"/>
              </a:rPr>
              <a:t>Tok</a:t>
            </a:r>
            <a:r>
              <a:rPr lang="de-DE" sz="2000" dirty="0">
                <a:solidFill>
                  <a:srgbClr val="FFFFFF"/>
                </a:solidFill>
                <a:cs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524354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7021202-BABE-1D48-86C0-145730C6B83F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7E46356-56EE-1B4F-B9A5-16C90EE7CC99}"/>
              </a:ext>
            </a:extLst>
          </p:cNvPr>
          <p:cNvSpPr txBox="1"/>
          <p:nvPr/>
        </p:nvSpPr>
        <p:spPr>
          <a:xfrm>
            <a:off x="5155379" y="1065862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>
              <a:solidFill>
                <a:srgbClr val="FFFFFF"/>
              </a:solidFill>
            </a:endParaRPr>
          </a:p>
        </p:txBody>
      </p:sp>
      <p:pic>
        <p:nvPicPr>
          <p:cNvPr id="3" name="Animation_Body_4.23">
            <a:hlinkClick r:id="" action="ppaction://media"/>
            <a:extLst>
              <a:ext uri="{FF2B5EF4-FFF2-40B4-BE49-F238E27FC236}">
                <a16:creationId xmlns:a16="http://schemas.microsoft.com/office/drawing/2014/main" id="{FD9C7EE2-AA4C-4012-9FC9-F3EEABB0B51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1A55F3C-2C9E-4331-8D6A-88FC9D32E8F5}"/>
              </a:ext>
            </a:extLst>
          </p:cNvPr>
          <p:cNvSpPr/>
          <p:nvPr/>
        </p:nvSpPr>
        <p:spPr>
          <a:xfrm>
            <a:off x="0" y="0"/>
            <a:ext cx="12458700" cy="719328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 </a:t>
            </a:r>
            <a:endParaRPr lang="de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2E34008-1E04-443E-ADE4-6D656AAB9F67}"/>
              </a:ext>
            </a:extLst>
          </p:cNvPr>
          <p:cNvSpPr txBox="1"/>
          <p:nvPr/>
        </p:nvSpPr>
        <p:spPr>
          <a:xfrm>
            <a:off x="4469897" y="2705724"/>
            <a:ext cx="32522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RC-Car</a:t>
            </a:r>
            <a:endParaRPr lang="de-AT" sz="8800"/>
          </a:p>
        </p:txBody>
      </p:sp>
    </p:spTree>
    <p:extLst>
      <p:ext uri="{BB962C8B-B14F-4D97-AF65-F5344CB8AC3E}">
        <p14:creationId xmlns:p14="http://schemas.microsoft.com/office/powerpoint/2010/main" val="3103043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60D5698-ED93-4BC1-BF41-B589D5FD81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686EA2-825A-D649-A3B0-52A9485E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Inhalt</a:t>
            </a:r>
            <a:endParaRPr lang="de-DE" sz="4000">
              <a:solidFill>
                <a:srgbClr val="FFFFFF"/>
              </a:solidFill>
              <a:cs typeface="Calibri Light" panose="020F0302020204030204"/>
            </a:endParaRP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E0A823-7118-6242-BFF9-6B04CCFC4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DE" sz="2000">
                <a:solidFill>
                  <a:srgbClr val="FFFFFF"/>
                </a:solidFill>
              </a:rPr>
              <a:t>Ziele</a:t>
            </a:r>
            <a:endParaRPr lang="de-DE" sz="2000">
              <a:solidFill>
                <a:srgbClr val="FFFFFF"/>
              </a:solidFill>
              <a:cs typeface="Calibri"/>
            </a:endParaRPr>
          </a:p>
          <a:p>
            <a:r>
              <a:rPr lang="de-DE" sz="2000">
                <a:solidFill>
                  <a:srgbClr val="FFFFFF"/>
                </a:solidFill>
              </a:rPr>
              <a:t>Technische Daten</a:t>
            </a:r>
            <a:endParaRPr lang="de-DE" sz="2000">
              <a:solidFill>
                <a:srgbClr val="FFFFFF"/>
              </a:solidFill>
              <a:cs typeface="Calibri"/>
            </a:endParaRPr>
          </a:p>
          <a:p>
            <a:r>
              <a:rPr lang="de-DE" sz="2000">
                <a:solidFill>
                  <a:srgbClr val="FFFFFF"/>
                </a:solidFill>
                <a:cs typeface="Calibri"/>
              </a:rPr>
              <a:t>Weiterentwicklung</a:t>
            </a:r>
          </a:p>
          <a:p>
            <a:r>
              <a:rPr lang="de-DE" sz="2000">
                <a:solidFill>
                  <a:srgbClr val="FFFFFF"/>
                </a:solidFill>
                <a:cs typeface="Calibri"/>
              </a:rPr>
              <a:t>Sicherheitssysteme</a:t>
            </a:r>
          </a:p>
          <a:p>
            <a:r>
              <a:rPr lang="de-DE" sz="2000">
                <a:solidFill>
                  <a:srgbClr val="FFFFFF"/>
                </a:solidFill>
                <a:cs typeface="Calibri"/>
              </a:rPr>
              <a:t>Erweiterbarkeit</a:t>
            </a:r>
          </a:p>
          <a:p>
            <a:r>
              <a:rPr lang="de-DE" sz="2000">
                <a:solidFill>
                  <a:srgbClr val="FFFFFF"/>
                </a:solidFill>
                <a:cs typeface="Calibri"/>
              </a:rPr>
              <a:t>Kooperation</a:t>
            </a:r>
          </a:p>
        </p:txBody>
      </p:sp>
    </p:spTree>
    <p:extLst>
      <p:ext uri="{BB962C8B-B14F-4D97-AF65-F5344CB8AC3E}">
        <p14:creationId xmlns:p14="http://schemas.microsoft.com/office/powerpoint/2010/main" val="1259369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983D6EF-9B1E-46FE-A746-54C2D5EC8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AF0714-1FD1-A244-92E7-47FC2D028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Ziele	</a:t>
            </a:r>
            <a:endParaRPr lang="de-DE" sz="4000">
              <a:solidFill>
                <a:srgbClr val="FFFFFF"/>
              </a:solidFill>
              <a:cs typeface="Calibri Light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003078-9745-3748-845F-DEC422C94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Auto für Gelände und Straßen</a:t>
            </a:r>
          </a:p>
          <a:p>
            <a:r>
              <a:rPr lang="de-AT" sz="2000">
                <a:solidFill>
                  <a:srgbClr val="FFFFFF"/>
                </a:solidFill>
                <a:cs typeface="Calibri"/>
              </a:rPr>
              <a:t>Fernsteuerbar</a:t>
            </a:r>
          </a:p>
          <a:p>
            <a:r>
              <a:rPr lang="de-AT" sz="2000">
                <a:solidFill>
                  <a:srgbClr val="FFFFFF"/>
                </a:solidFill>
              </a:rPr>
              <a:t>Autonomes Fahren in bekannten Bereichen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r>
              <a:rPr lang="de-AT" sz="2000">
                <a:solidFill>
                  <a:srgbClr val="FFFFFF"/>
                </a:solidFill>
              </a:rPr>
              <a:t>Einzigartige vollprogrammierbare Bordelektronik</a:t>
            </a:r>
          </a:p>
          <a:p>
            <a:r>
              <a:rPr lang="de-AT" sz="2000">
                <a:solidFill>
                  <a:srgbClr val="FFFFFF"/>
                </a:solidFill>
              </a:rPr>
              <a:t>Vollständige Telemetrie</a:t>
            </a:r>
          </a:p>
          <a:p>
            <a:r>
              <a:rPr lang="de-AT" sz="2000">
                <a:solidFill>
                  <a:srgbClr val="FFFFFF"/>
                </a:solidFill>
              </a:rPr>
              <a:t>Höchstmögliche Sicherheit bei Defekten oder Fehlern</a:t>
            </a:r>
          </a:p>
          <a:p>
            <a:r>
              <a:rPr lang="de-AT" sz="2000">
                <a:solidFill>
                  <a:srgbClr val="FFFFFF"/>
                </a:solidFill>
              </a:rPr>
              <a:t>Turniere &amp; Modelbaumessen</a:t>
            </a:r>
          </a:p>
        </p:txBody>
      </p:sp>
    </p:spTree>
    <p:extLst>
      <p:ext uri="{BB962C8B-B14F-4D97-AF65-F5344CB8AC3E}">
        <p14:creationId xmlns:p14="http://schemas.microsoft.com/office/powerpoint/2010/main" val="2079763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2493CE82-9A83-40D1-88F7-898FFA1480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Technische Daten</a:t>
            </a:r>
            <a:endParaRPr lang="de-DE" sz="4000">
              <a:solidFill>
                <a:srgbClr val="FFFFFF"/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 dirty="0">
                <a:solidFill>
                  <a:srgbClr val="FFFFFF"/>
                </a:solidFill>
                <a:ea typeface="Times New Roman" panose="02020603050405020304" pitchFamily="18" charset="0"/>
              </a:rPr>
              <a:t>Größe: 905 x 540 x 380mm</a:t>
            </a:r>
          </a:p>
          <a:p>
            <a:r>
              <a:rPr lang="de-AT" sz="2000" dirty="0">
                <a:solidFill>
                  <a:srgbClr val="FFFFFF"/>
                </a:solidFill>
                <a:ea typeface="Times New Roman" panose="02020603050405020304" pitchFamily="18" charset="0"/>
              </a:rPr>
              <a:t>Radstand: 630mm</a:t>
            </a:r>
            <a:endParaRPr lang="de-AT" sz="2000" dirty="0">
              <a:solidFill>
                <a:srgbClr val="FFFFFF"/>
              </a:solidFill>
              <a:ea typeface="Times New Roman" panose="02020603050405020304" pitchFamily="18" charset="0"/>
              <a:cs typeface="Calibri"/>
            </a:endParaRPr>
          </a:p>
          <a:p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Calibri"/>
              </a:rPr>
              <a:t>Raspberry PI</a:t>
            </a:r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 </a:t>
            </a:r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Calibri"/>
              </a:rPr>
              <a:t>für Te</a:t>
            </a:r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lemetrie</a:t>
            </a:r>
          </a:p>
          <a:p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Nvidia </a:t>
            </a:r>
            <a:r>
              <a:rPr lang="de-DE" sz="2000" dirty="0" err="1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Jetson</a:t>
            </a:r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 AGX für autonomes Fahren</a:t>
            </a:r>
          </a:p>
          <a:p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Motor:</a:t>
            </a:r>
          </a:p>
          <a:p>
            <a:pPr lvl="1"/>
            <a:r>
              <a:rPr lang="de-AT" sz="1600" dirty="0">
                <a:solidFill>
                  <a:srgbClr val="FFFFFF"/>
                </a:solidFill>
                <a:cs typeface="Calibri"/>
              </a:rPr>
              <a:t>7,2kW Dauerleistung</a:t>
            </a:r>
          </a:p>
          <a:p>
            <a:pPr lvl="1"/>
            <a:r>
              <a:rPr lang="de-AT" sz="1600" dirty="0" err="1">
                <a:solidFill>
                  <a:srgbClr val="FFFFFF"/>
                </a:solidFill>
                <a:cs typeface="Calibri"/>
              </a:rPr>
              <a:t>Rekuperationsfähig</a:t>
            </a:r>
            <a:endParaRPr lang="de-AT" sz="1600" dirty="0">
              <a:solidFill>
                <a:srgbClr val="FFFFFF"/>
              </a:solidFill>
              <a:cs typeface="Calibri"/>
            </a:endParaRPr>
          </a:p>
          <a:p>
            <a:pPr lvl="1"/>
            <a:r>
              <a:rPr lang="de-AT" sz="16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Calibri"/>
              </a:rPr>
              <a:t>Hall</a:t>
            </a:r>
            <a:r>
              <a:rPr lang="de-AT" sz="1600" dirty="0">
                <a:solidFill>
                  <a:srgbClr val="FFFFFF"/>
                </a:solidFill>
                <a:ea typeface="Times New Roman" panose="02020603050405020304" pitchFamily="18" charset="0"/>
                <a:cs typeface="Calibri"/>
              </a:rPr>
              <a:t>-Effekt Sensoren für genaue Position von Motor</a:t>
            </a:r>
            <a:endParaRPr lang="de-AT" sz="2000" dirty="0">
              <a:solidFill>
                <a:srgbClr val="FFFFFF"/>
              </a:solidFill>
              <a:effectLst/>
              <a:ea typeface="Times New Roman" panose="02020603050405020304" pitchFamily="18" charset="0"/>
              <a:cs typeface="Calibri"/>
            </a:endParaRPr>
          </a:p>
          <a:p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Ungefähre </a:t>
            </a:r>
            <a:r>
              <a:rPr lang="de-DE" sz="20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V</a:t>
            </a:r>
            <a:r>
              <a:rPr lang="de-DE" sz="2000" baseline="-25000" dirty="0" err="1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max</a:t>
            </a:r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: ca. </a:t>
            </a:r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</a:rPr>
              <a:t>100</a:t>
            </a:r>
            <a:r>
              <a:rPr lang="de-DE" sz="2000" dirty="0">
                <a:solidFill>
                  <a:srgbClr val="FFFFFF"/>
                </a:solidFill>
                <a:effectLst/>
                <a:ea typeface="Times New Roman" panose="02020603050405020304" pitchFamily="18" charset="0"/>
              </a:rPr>
              <a:t> km/h</a:t>
            </a:r>
          </a:p>
          <a:p>
            <a:r>
              <a:rPr lang="de-DE" sz="2000" dirty="0">
                <a:solidFill>
                  <a:srgbClr val="FFFFFF"/>
                </a:solidFill>
                <a:ea typeface="Times New Roman" panose="02020603050405020304" pitchFamily="18" charset="0"/>
              </a:rPr>
              <a:t>Fahrzeit bis zu 2h (je nach Fahrmodus)</a:t>
            </a:r>
            <a:endParaRPr lang="de-AT" sz="2000" dirty="0">
              <a:solidFill>
                <a:srgbClr val="FFFFFF"/>
              </a:solidFill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081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fik 15" descr="Ein Bild, das Zubehör, Schlüssel enthält.&#10;&#10;Automatisch generierte Beschreibung">
            <a:extLst>
              <a:ext uri="{FF2B5EF4-FFF2-40B4-BE49-F238E27FC236}">
                <a16:creationId xmlns:a16="http://schemas.microsoft.com/office/drawing/2014/main" id="{1B7BF043-BC28-4BA0-BE87-36A0F3E06A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Technische Daten</a:t>
            </a:r>
            <a:endParaRPr lang="de-DE" sz="4000">
              <a:solidFill>
                <a:srgbClr val="FFFFFF"/>
              </a:solidFill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Antrieb</a:t>
            </a:r>
          </a:p>
          <a:p>
            <a:pPr lvl="1"/>
            <a:r>
              <a:rPr lang="de-AT" sz="2000">
                <a:solidFill>
                  <a:srgbClr val="FFFFFF"/>
                </a:solidFill>
              </a:rPr>
              <a:t>Allradantrieb</a:t>
            </a:r>
          </a:p>
          <a:p>
            <a:pPr lvl="1"/>
            <a:r>
              <a:rPr lang="de-AT" sz="2000">
                <a:solidFill>
                  <a:srgbClr val="FFFFFF"/>
                </a:solidFill>
              </a:rPr>
              <a:t>Gehärteter Stahl 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Eigenes Differential für jede Achse</a:t>
            </a:r>
          </a:p>
          <a:p>
            <a:pPr lvl="1"/>
            <a:r>
              <a:rPr lang="de-AT" sz="2000">
                <a:solidFill>
                  <a:srgbClr val="FFFFFF"/>
                </a:solidFill>
              </a:rPr>
              <a:t>Rutschkupplung</a:t>
            </a:r>
            <a:endParaRPr lang="de-AT" sz="20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7905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B4951CC-30BF-4137-9CEF-BB0346F411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027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FC7F0B0-B1F4-4995-831C-B495C30E2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Technische Daten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055246-5A3D-42C4-B465-6977B5C6C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>
                <a:solidFill>
                  <a:srgbClr val="FFFFFF"/>
                </a:solidFill>
                <a:cs typeface="Calibri"/>
              </a:rPr>
              <a:t>Aufhängung</a:t>
            </a:r>
          </a:p>
          <a:p>
            <a:pPr lvl="1"/>
            <a:r>
              <a:rPr lang="de-AT">
                <a:solidFill>
                  <a:srgbClr val="FFFFFF"/>
                </a:solidFill>
                <a:cs typeface="Calibri"/>
              </a:rPr>
              <a:t>Einzelradaufhängung</a:t>
            </a:r>
          </a:p>
          <a:p>
            <a:pPr lvl="1"/>
            <a:r>
              <a:rPr lang="de-AT">
                <a:solidFill>
                  <a:srgbClr val="FFFFFF"/>
                </a:solidFill>
                <a:cs typeface="Calibri"/>
              </a:rPr>
              <a:t>Straßen- und Geländefähig</a:t>
            </a:r>
            <a:endParaRPr lang="de-AT">
              <a:solidFill>
                <a:srgbClr val="FFFFFF"/>
              </a:solidFill>
            </a:endParaRPr>
          </a:p>
          <a:p>
            <a:pPr lvl="1"/>
            <a:r>
              <a:rPr lang="de-AT">
                <a:solidFill>
                  <a:srgbClr val="FFFFFF"/>
                </a:solidFill>
                <a:cs typeface="Calibri"/>
              </a:rPr>
              <a:t>Vollständig anpassbar</a:t>
            </a:r>
          </a:p>
          <a:p>
            <a:pPr lvl="1"/>
            <a:r>
              <a:rPr lang="de-AT">
                <a:solidFill>
                  <a:srgbClr val="FFFFFF"/>
                </a:solidFill>
                <a:cs typeface="Calibri"/>
              </a:rPr>
              <a:t>120mm Federweg</a:t>
            </a:r>
          </a:p>
        </p:txBody>
      </p:sp>
    </p:spTree>
    <p:extLst>
      <p:ext uri="{BB962C8B-B14F-4D97-AF65-F5344CB8AC3E}">
        <p14:creationId xmlns:p14="http://schemas.microsoft.com/office/powerpoint/2010/main" val="4157436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Rectangle 80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7C80BB2-6AE3-4169-8F54-CB2C5465A0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FC7F0B0-B1F4-4995-831C-B495C30E2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de-AT">
                <a:solidFill>
                  <a:schemeClr val="bg1"/>
                </a:solidFill>
                <a:latin typeface="Calibri Light"/>
                <a:cs typeface="Calibri Light"/>
              </a:rPr>
              <a:t>Technische Daten</a:t>
            </a:r>
          </a:p>
        </p:txBody>
      </p:sp>
      <p:sp>
        <p:nvSpPr>
          <p:cNvPr id="83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055246-5A3D-42C4-B465-6977B5C6C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de-AT" sz="2400">
                <a:solidFill>
                  <a:schemeClr val="bg1"/>
                </a:solidFill>
                <a:cs typeface="Calibri"/>
              </a:rPr>
              <a:t>Lenkung</a:t>
            </a:r>
          </a:p>
          <a:p>
            <a:pPr lvl="1"/>
            <a:r>
              <a:rPr lang="de-AT">
                <a:solidFill>
                  <a:schemeClr val="bg1"/>
                </a:solidFill>
                <a:cs typeface="Calibri"/>
              </a:rPr>
              <a:t>Servomotor: 50kg </a:t>
            </a:r>
          </a:p>
          <a:p>
            <a:pPr lvl="1"/>
            <a:r>
              <a:rPr lang="de-AT">
                <a:solidFill>
                  <a:schemeClr val="bg1"/>
                </a:solidFill>
                <a:cs typeface="Calibri"/>
              </a:rPr>
              <a:t>Sicherheitsmaßnahme: Servosaver</a:t>
            </a:r>
          </a:p>
        </p:txBody>
      </p:sp>
    </p:spTree>
    <p:extLst>
      <p:ext uri="{BB962C8B-B14F-4D97-AF65-F5344CB8AC3E}">
        <p14:creationId xmlns:p14="http://schemas.microsoft.com/office/powerpoint/2010/main" val="542945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C1B7611-CDD3-4C21-BC68-3F4D3DE57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6"/>
            <a:ext cx="12191980" cy="68579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Weiter-entwicklung</a:t>
            </a:r>
            <a:endParaRPr lang="de-DE" sz="4000">
              <a:solidFill>
                <a:srgbClr val="FFFFFF"/>
              </a:solidFill>
              <a:cs typeface="Calibri Light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Volle Elektronische Überwachung von: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de-AT" sz="2000">
                <a:solidFill>
                  <a:srgbClr val="FFFFFF"/>
                </a:solidFill>
              </a:rPr>
              <a:t>Batterie und Motor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r>
              <a:rPr lang="de-AT" sz="2000">
                <a:solidFill>
                  <a:srgbClr val="FFFFFF"/>
                </a:solidFill>
              </a:rPr>
              <a:t>Elektronisch kontrolliertes abschalten bei Fehlfunktionen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r>
              <a:rPr lang="de-AT" sz="2000">
                <a:solidFill>
                  <a:srgbClr val="FFFFFF"/>
                </a:solidFill>
              </a:rPr>
              <a:t>Sensoren für Fahrassistentssysteme</a:t>
            </a:r>
            <a:endParaRPr lang="de-AT" sz="16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0720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C1B7611-CDD3-4C21-BC68-3F4D3DE57A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6"/>
            <a:ext cx="12191980" cy="68579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77A4093-637E-284B-80BA-94904439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AT" sz="4000">
                <a:solidFill>
                  <a:srgbClr val="FFFFFF"/>
                </a:solidFill>
              </a:rPr>
              <a:t>Sicherheits-systeme</a:t>
            </a:r>
            <a:endParaRPr lang="de-DE" sz="4000">
              <a:solidFill>
                <a:srgbClr val="FFFFFF"/>
              </a:solidFill>
              <a:cs typeface="Calibri Light"/>
            </a:endParaRPr>
          </a:p>
        </p:txBody>
      </p:sp>
      <p:cxnSp>
        <p:nvCxnSpPr>
          <p:cNvPr id="49" name="Straight Connector 4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9D358-C02F-CB47-BEE0-47517D459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 lnSpcReduction="10000"/>
          </a:bodyPr>
          <a:lstStyle/>
          <a:p>
            <a:r>
              <a:rPr lang="de-AT" sz="2000">
                <a:solidFill>
                  <a:srgbClr val="FFFFFF"/>
                </a:solidFill>
              </a:rPr>
              <a:t>Volle Elektronische Überwachung von: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de-AT" sz="2000">
                <a:solidFill>
                  <a:srgbClr val="FFFFFF"/>
                </a:solidFill>
              </a:rPr>
              <a:t>Batterien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Temperaturen</a:t>
            </a:r>
          </a:p>
          <a:p>
            <a:pPr lvl="2"/>
            <a:r>
              <a:rPr lang="de-AT">
                <a:solidFill>
                  <a:srgbClr val="FFFFFF"/>
                </a:solidFill>
              </a:rPr>
              <a:t>Spannungen</a:t>
            </a:r>
          </a:p>
          <a:p>
            <a:pPr lvl="2"/>
            <a:r>
              <a:rPr lang="de-AT">
                <a:solidFill>
                  <a:srgbClr val="FFFFFF"/>
                </a:solidFill>
              </a:rPr>
              <a:t>Ströme</a:t>
            </a:r>
          </a:p>
          <a:p>
            <a:pPr lvl="2"/>
            <a:r>
              <a:rPr lang="de-AT">
                <a:solidFill>
                  <a:srgbClr val="FFFFFF"/>
                </a:solidFill>
              </a:rPr>
              <a:t>Ladungszustände</a:t>
            </a:r>
          </a:p>
          <a:p>
            <a:pPr lvl="1"/>
            <a:r>
              <a:rPr lang="de-AT" sz="2000">
                <a:solidFill>
                  <a:srgbClr val="FFFFFF"/>
                </a:solidFill>
                <a:cs typeface="Calibri"/>
              </a:rPr>
              <a:t>Motor und Kontrollgerät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Spannungen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Temperaturen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Ströme</a:t>
            </a:r>
          </a:p>
          <a:p>
            <a:pPr lvl="2"/>
            <a:r>
              <a:rPr lang="de-AT">
                <a:solidFill>
                  <a:srgbClr val="FFFFFF"/>
                </a:solidFill>
                <a:cs typeface="Calibri"/>
              </a:rPr>
              <a:t>Drehzahl</a:t>
            </a:r>
          </a:p>
          <a:p>
            <a:r>
              <a:rPr lang="de-AT" sz="2000">
                <a:solidFill>
                  <a:srgbClr val="FFFFFF"/>
                </a:solidFill>
              </a:rPr>
              <a:t>Elektronisch kontrolliertes Abschalten bei Fehlern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r>
              <a:rPr lang="de-AT" sz="2000">
                <a:solidFill>
                  <a:srgbClr val="FFFFFF"/>
                </a:solidFill>
              </a:rPr>
              <a:t>Sensoren für </a:t>
            </a:r>
            <a:r>
              <a:rPr lang="de-AT" sz="2000" err="1">
                <a:solidFill>
                  <a:srgbClr val="FFFFFF"/>
                </a:solidFill>
              </a:rPr>
              <a:t>Fahrassistentssysteme</a:t>
            </a:r>
            <a:endParaRPr lang="de-AT" sz="20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de-AT" sz="2000">
                <a:solidFill>
                  <a:srgbClr val="FFFFFF"/>
                </a:solidFill>
              </a:rPr>
              <a:t>Kameras, Ultraschall- und Lidarsensoren</a:t>
            </a:r>
            <a:endParaRPr lang="de-AT" sz="20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3271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A56DA66168E6C4D831FF91C00640E5C" ma:contentTypeVersion="2" ma:contentTypeDescription="Ein neues Dokument erstellen." ma:contentTypeScope="" ma:versionID="a7d477bc245cd5ba4111eacd0d414540">
  <xsd:schema xmlns:xsd="http://www.w3.org/2001/XMLSchema" xmlns:xs="http://www.w3.org/2001/XMLSchema" xmlns:p="http://schemas.microsoft.com/office/2006/metadata/properties" xmlns:ns2="d96cf3ad-1cd6-4e3b-a162-5f27c037fc5c" targetNamespace="http://schemas.microsoft.com/office/2006/metadata/properties" ma:root="true" ma:fieldsID="1f1ad8750db0bc5dfb4a14c21e989ed1" ns2:_="">
    <xsd:import namespace="d96cf3ad-1cd6-4e3b-a162-5f27c037fc5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6cf3ad-1cd6-4e3b-a162-5f27c037fc5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26D359B-6F44-422A-97A5-2715D8D998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53B9D2-2E65-4B2A-AB6C-1088A93785A5}">
  <ds:schemaRefs>
    <ds:schemaRef ds:uri="d96cf3ad-1cd6-4e3b-a162-5f27c037fc5c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91B85B-9D4B-4505-8389-B63F94ECEBFA}">
  <ds:schemaRefs>
    <ds:schemaRef ds:uri="http://schemas.microsoft.com/office/2006/metadata/properties"/>
    <ds:schemaRef ds:uri="http://www.w3.org/2000/xmlns/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687</Words>
  <Application>Microsoft Office PowerPoint</Application>
  <PresentationFormat>Breitbild</PresentationFormat>
  <Paragraphs>124</Paragraphs>
  <Slides>13</Slides>
  <Notes>9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PowerPoint-Präsentation</vt:lpstr>
      <vt:lpstr>Inhalt</vt:lpstr>
      <vt:lpstr>Ziele </vt:lpstr>
      <vt:lpstr>Technische Daten</vt:lpstr>
      <vt:lpstr>Technische Daten</vt:lpstr>
      <vt:lpstr>Technische Daten</vt:lpstr>
      <vt:lpstr>Technische Daten</vt:lpstr>
      <vt:lpstr>Weiter-entwicklung</vt:lpstr>
      <vt:lpstr>Sicherheits-systeme</vt:lpstr>
      <vt:lpstr>Erweiter-barkeit</vt:lpstr>
      <vt:lpstr>PowerPoint-Präsentation</vt:lpstr>
      <vt:lpstr>Kooperation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Gürel Mert</dc:creator>
  <cp:lastModifiedBy>Sandri Felix</cp:lastModifiedBy>
  <cp:revision>1</cp:revision>
  <dcterms:created xsi:type="dcterms:W3CDTF">2021-06-18T19:26:38Z</dcterms:created>
  <dcterms:modified xsi:type="dcterms:W3CDTF">2022-05-01T18:08:50Z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0x010100DA56DA66168E6C4D831FF91C00640E5C</vt:lpwstr>
  </property>
</Properties>
</file>